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27"/>
  </p:notesMasterIdLst>
  <p:handoutMasterIdLst>
    <p:handoutMasterId r:id="rId28"/>
  </p:handoutMasterIdLst>
  <p:sldIdLst>
    <p:sldId id="754" r:id="rId5"/>
    <p:sldId id="2147308444" r:id="rId6"/>
    <p:sldId id="815" r:id="rId7"/>
    <p:sldId id="2147308445" r:id="rId8"/>
    <p:sldId id="738" r:id="rId9"/>
    <p:sldId id="2147308436" r:id="rId10"/>
    <p:sldId id="811" r:id="rId11"/>
    <p:sldId id="812" r:id="rId12"/>
    <p:sldId id="2147308441" r:id="rId13"/>
    <p:sldId id="695" r:id="rId14"/>
    <p:sldId id="816" r:id="rId15"/>
    <p:sldId id="2147308446" r:id="rId16"/>
    <p:sldId id="2147308443" r:id="rId17"/>
    <p:sldId id="818" r:id="rId18"/>
    <p:sldId id="2147308448" r:id="rId19"/>
    <p:sldId id="819" r:id="rId20"/>
    <p:sldId id="817" r:id="rId21"/>
    <p:sldId id="827" r:id="rId22"/>
    <p:sldId id="824" r:id="rId23"/>
    <p:sldId id="825" r:id="rId24"/>
    <p:sldId id="826" r:id="rId25"/>
    <p:sldId id="828" r:id="rId26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004831"/>
    <a:srgbClr val="E8E8E8"/>
    <a:srgbClr val="DEDEDE"/>
    <a:srgbClr val="F8F8F8"/>
    <a:srgbClr val="B3B3B3"/>
    <a:srgbClr val="6E6E6E"/>
    <a:srgbClr val="0071C5"/>
    <a:srgbClr val="4A4A4A"/>
    <a:srgbClr val="0C3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6308DD-B121-412F-9D24-0EE267689014}" v="4" dt="2022-09-18T20:00:46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0" autoAdjust="0"/>
    <p:restoredTop sz="71665" autoAdjust="0"/>
  </p:normalViewPr>
  <p:slideViewPr>
    <p:cSldViewPr snapToGrid="0">
      <p:cViewPr varScale="1">
        <p:scale>
          <a:sx n="53" d="100"/>
          <a:sy n="53" d="100"/>
        </p:scale>
        <p:origin x="1320" y="72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5A6308DD-B121-412F-9D24-0EE267689014}"/>
    <pc:docChg chg="custSel addSld delSld modSld">
      <pc:chgData name="Kevin Lee (Developer Programs)" userId="f47351a6-0e28-4941-b6cd-419bf959951c" providerId="ADAL" clId="{5A6308DD-B121-412F-9D24-0EE267689014}" dt="2022-09-18T20:00:46.937" v="7"/>
      <pc:docMkLst>
        <pc:docMk/>
      </pc:docMkLst>
      <pc:sldChg chg="new del">
        <pc:chgData name="Kevin Lee (Developer Programs)" userId="f47351a6-0e28-4941-b6cd-419bf959951c" providerId="ADAL" clId="{5A6308DD-B121-412F-9D24-0EE267689014}" dt="2022-09-17T21:14:32.369" v="1" actId="47"/>
        <pc:sldMkLst>
          <pc:docMk/>
          <pc:sldMk cId="3000431396" sldId="2147308447"/>
        </pc:sldMkLst>
      </pc:sldChg>
      <pc:sldChg chg="addSp delSp modSp mod modNotesTx">
        <pc:chgData name="Kevin Lee (Developer Programs)" userId="f47351a6-0e28-4941-b6cd-419bf959951c" providerId="ADAL" clId="{5A6308DD-B121-412F-9D24-0EE267689014}" dt="2022-09-18T20:00:46.937" v="7"/>
        <pc:sldMkLst>
          <pc:docMk/>
          <pc:sldMk cId="683040317" sldId="2147308448"/>
        </pc:sldMkLst>
        <pc:spChg chg="add del mod">
          <ac:chgData name="Kevin Lee (Developer Programs)" userId="f47351a6-0e28-4941-b6cd-419bf959951c" providerId="ADAL" clId="{5A6308DD-B121-412F-9D24-0EE267689014}" dt="2022-09-18T20:00:46.750" v="6" actId="478"/>
          <ac:spMkLst>
            <pc:docMk/>
            <pc:sldMk cId="683040317" sldId="2147308448"/>
            <ac:spMk id="5" creationId="{802A7ACB-7315-62B4-CFCA-63ED17E0DD63}"/>
          </ac:spMkLst>
        </pc:spChg>
        <pc:spChg chg="add del mod">
          <ac:chgData name="Kevin Lee (Developer Programs)" userId="f47351a6-0e28-4941-b6cd-419bf959951c" providerId="ADAL" clId="{5A6308DD-B121-412F-9D24-0EE267689014}" dt="2022-09-18T20:00:45.293" v="5"/>
          <ac:spMkLst>
            <pc:docMk/>
            <pc:sldMk cId="683040317" sldId="2147308448"/>
            <ac:spMk id="8" creationId="{2E98E813-1F75-A073-331F-D0C0727E15F9}"/>
          </ac:spMkLst>
        </pc:spChg>
        <pc:spChg chg="add mod">
          <ac:chgData name="Kevin Lee (Developer Programs)" userId="f47351a6-0e28-4941-b6cd-419bf959951c" providerId="ADAL" clId="{5A6308DD-B121-412F-9D24-0EE267689014}" dt="2022-09-18T20:00:46.937" v="7"/>
          <ac:spMkLst>
            <pc:docMk/>
            <pc:sldMk cId="683040317" sldId="2147308448"/>
            <ac:spMk id="10" creationId="{F17AA420-8CBC-AED6-40BD-E804B4DCF9B5}"/>
          </ac:spMkLst>
        </pc:spChg>
        <pc:picChg chg="del">
          <ac:chgData name="Kevin Lee (Developer Programs)" userId="f47351a6-0e28-4941-b6cd-419bf959951c" providerId="ADAL" clId="{5A6308DD-B121-412F-9D24-0EE267689014}" dt="2022-09-18T20:00:44.187" v="3" actId="478"/>
          <ac:picMkLst>
            <pc:docMk/>
            <pc:sldMk cId="683040317" sldId="2147308448"/>
            <ac:picMk id="6" creationId="{594BD04E-6C7C-6A6D-9823-09B9120AC96C}"/>
          </ac:picMkLst>
        </pc:picChg>
        <pc:picChg chg="add del mod">
          <ac:chgData name="Kevin Lee (Developer Programs)" userId="f47351a6-0e28-4941-b6cd-419bf959951c" providerId="ADAL" clId="{5A6308DD-B121-412F-9D24-0EE267689014}" dt="2022-09-18T20:00:45.293" v="5"/>
          <ac:picMkLst>
            <pc:docMk/>
            <pc:sldMk cId="683040317" sldId="2147308448"/>
            <ac:picMk id="7" creationId="{A13E26D0-6193-76FE-C0CF-064C56C03300}"/>
          </ac:picMkLst>
        </pc:picChg>
        <pc:picChg chg="add mod">
          <ac:chgData name="Kevin Lee (Developer Programs)" userId="f47351a6-0e28-4941-b6cd-419bf959951c" providerId="ADAL" clId="{5A6308DD-B121-412F-9D24-0EE267689014}" dt="2022-09-18T20:00:46.937" v="7"/>
          <ac:picMkLst>
            <pc:docMk/>
            <pc:sldMk cId="683040317" sldId="2147308448"/>
            <ac:picMk id="9" creationId="{2B127DFD-DC12-0DDA-48F9-DCD33E42D547}"/>
          </ac:picMkLst>
        </pc:picChg>
      </pc:sldChg>
    </pc:docChg>
  </pc:docChgLst>
  <pc:docChgLst>
    <pc:chgData name="Kevin Lee (Developer Programs)" userId="f47351a6-0e28-4941-b6cd-419bf959951c" providerId="ADAL" clId="{3F5132F5-D716-4C37-AFC6-B5AEA211924D}"/>
    <pc:docChg chg="custSel modSld modShowInfo">
      <pc:chgData name="Kevin Lee (Developer Programs)" userId="f47351a6-0e28-4941-b6cd-419bf959951c" providerId="ADAL" clId="{3F5132F5-D716-4C37-AFC6-B5AEA211924D}" dt="2022-08-02T17:14:56.676" v="33" actId="2744"/>
      <pc:docMkLst>
        <pc:docMk/>
      </pc:docMkLst>
      <pc:sldChg chg="modNotes">
        <pc:chgData name="Kevin Lee (Developer Programs)" userId="f47351a6-0e28-4941-b6cd-419bf959951c" providerId="ADAL" clId="{3F5132F5-D716-4C37-AFC6-B5AEA211924D}" dt="2022-08-02T17:10:11.839" v="15" actId="368"/>
        <pc:sldMkLst>
          <pc:docMk/>
          <pc:sldMk cId="1332733999" sldId="695"/>
        </pc:sldMkLst>
      </pc:sldChg>
      <pc:sldChg chg="modNotes">
        <pc:chgData name="Kevin Lee (Developer Programs)" userId="f47351a6-0e28-4941-b6cd-419bf959951c" providerId="ADAL" clId="{3F5132F5-D716-4C37-AFC6-B5AEA211924D}" dt="2022-08-02T17:10:11.777" v="7" actId="368"/>
        <pc:sldMkLst>
          <pc:docMk/>
          <pc:sldMk cId="1036166621" sldId="738"/>
        </pc:sldMkLst>
      </pc:sldChg>
      <pc:sldChg chg="modNotes">
        <pc:chgData name="Kevin Lee (Developer Programs)" userId="f47351a6-0e28-4941-b6cd-419bf959951c" providerId="ADAL" clId="{3F5132F5-D716-4C37-AFC6-B5AEA211924D}" dt="2022-08-02T17:10:11.807" v="11" actId="368"/>
        <pc:sldMkLst>
          <pc:docMk/>
          <pc:sldMk cId="4049374721" sldId="811"/>
        </pc:sldMkLst>
      </pc:sldChg>
      <pc:sldChg chg="modNotes">
        <pc:chgData name="Kevin Lee (Developer Programs)" userId="f47351a6-0e28-4941-b6cd-419bf959951c" providerId="ADAL" clId="{3F5132F5-D716-4C37-AFC6-B5AEA211924D}" dt="2022-08-02T17:10:11.750" v="3" actId="368"/>
        <pc:sldMkLst>
          <pc:docMk/>
          <pc:sldMk cId="2861246332" sldId="815"/>
        </pc:sldMkLst>
      </pc:sldChg>
      <pc:sldChg chg="modNotes">
        <pc:chgData name="Kevin Lee (Developer Programs)" userId="f47351a6-0e28-4941-b6cd-419bf959951c" providerId="ADAL" clId="{3F5132F5-D716-4C37-AFC6-B5AEA211924D}" dt="2022-08-02T17:10:11.856" v="17" actId="368"/>
        <pc:sldMkLst>
          <pc:docMk/>
          <pc:sldMk cId="1954934673" sldId="816"/>
        </pc:sldMkLst>
      </pc:sldChg>
      <pc:sldChg chg="modNotes">
        <pc:chgData name="Kevin Lee (Developer Programs)" userId="f47351a6-0e28-4941-b6cd-419bf959951c" providerId="ADAL" clId="{3F5132F5-D716-4C37-AFC6-B5AEA211924D}" dt="2022-08-02T17:10:11.936" v="27" actId="368"/>
        <pc:sldMkLst>
          <pc:docMk/>
          <pc:sldMk cId="726887578" sldId="817"/>
        </pc:sldMkLst>
      </pc:sldChg>
      <pc:sldChg chg="modNotes">
        <pc:chgData name="Kevin Lee (Developer Programs)" userId="f47351a6-0e28-4941-b6cd-419bf959951c" providerId="ADAL" clId="{3F5132F5-D716-4C37-AFC6-B5AEA211924D}" dt="2022-08-02T17:10:12.882" v="31" actId="27636"/>
        <pc:sldMkLst>
          <pc:docMk/>
          <pc:sldMk cId="4248978092" sldId="818"/>
        </pc:sldMkLst>
      </pc:sldChg>
      <pc:sldChg chg="modNotes">
        <pc:chgData name="Kevin Lee (Developer Programs)" userId="f47351a6-0e28-4941-b6cd-419bf959951c" providerId="ADAL" clId="{3F5132F5-D716-4C37-AFC6-B5AEA211924D}" dt="2022-08-02T17:10:11.923" v="25" actId="368"/>
        <pc:sldMkLst>
          <pc:docMk/>
          <pc:sldMk cId="1900126865" sldId="819"/>
        </pc:sldMkLst>
      </pc:sldChg>
      <pc:sldChg chg="modNotes">
        <pc:chgData name="Kevin Lee (Developer Programs)" userId="f47351a6-0e28-4941-b6cd-419bf959951c" providerId="ADAL" clId="{3F5132F5-D716-4C37-AFC6-B5AEA211924D}" dt="2022-08-02T17:10:12.830" v="29" actId="27636"/>
        <pc:sldMkLst>
          <pc:docMk/>
          <pc:sldMk cId="422343155" sldId="2147308436"/>
        </pc:sldMkLst>
      </pc:sldChg>
      <pc:sldChg chg="modNotes">
        <pc:chgData name="Kevin Lee (Developer Programs)" userId="f47351a6-0e28-4941-b6cd-419bf959951c" providerId="ADAL" clId="{3F5132F5-D716-4C37-AFC6-B5AEA211924D}" dt="2022-08-02T17:10:11.821" v="13" actId="368"/>
        <pc:sldMkLst>
          <pc:docMk/>
          <pc:sldMk cId="4189890324" sldId="2147308441"/>
        </pc:sldMkLst>
      </pc:sldChg>
      <pc:sldChg chg="modNotes">
        <pc:chgData name="Kevin Lee (Developer Programs)" userId="f47351a6-0e28-4941-b6cd-419bf959951c" providerId="ADAL" clId="{3F5132F5-D716-4C37-AFC6-B5AEA211924D}" dt="2022-08-02T17:10:12.839" v="30" actId="27636"/>
        <pc:sldMkLst>
          <pc:docMk/>
          <pc:sldMk cId="3451667047" sldId="2147308443"/>
        </pc:sldMkLst>
      </pc:sldChg>
      <pc:sldChg chg="modNotes">
        <pc:chgData name="Kevin Lee (Developer Programs)" userId="f47351a6-0e28-4941-b6cd-419bf959951c" providerId="ADAL" clId="{3F5132F5-D716-4C37-AFC6-B5AEA211924D}" dt="2022-08-02T17:10:11.733" v="1" actId="368"/>
        <pc:sldMkLst>
          <pc:docMk/>
          <pc:sldMk cId="1198204449" sldId="2147308444"/>
        </pc:sldMkLst>
      </pc:sldChg>
      <pc:sldChg chg="modNotes">
        <pc:chgData name="Kevin Lee (Developer Programs)" userId="f47351a6-0e28-4941-b6cd-419bf959951c" providerId="ADAL" clId="{3F5132F5-D716-4C37-AFC6-B5AEA211924D}" dt="2022-08-02T17:10:12.798" v="28" actId="27636"/>
        <pc:sldMkLst>
          <pc:docMk/>
          <pc:sldMk cId="1943987509" sldId="2147308445"/>
        </pc:sldMkLst>
      </pc:sldChg>
      <pc:sldChg chg="modNotes">
        <pc:chgData name="Kevin Lee (Developer Programs)" userId="f47351a6-0e28-4941-b6cd-419bf959951c" providerId="ADAL" clId="{3F5132F5-D716-4C37-AFC6-B5AEA211924D}" dt="2022-08-02T17:10:11.873" v="19" actId="368"/>
        <pc:sldMkLst>
          <pc:docMk/>
          <pc:sldMk cId="2680319256" sldId="214730844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E1C5A-A936-4425-8587-C91E332E57D1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08CB39-6F03-4129-A91B-61078D41519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Train Model</a:t>
          </a:r>
        </a:p>
      </dgm:t>
    </dgm:pt>
    <dgm:pt modelId="{F488E2B1-4A74-4B29-9F63-60B629A0ACC0}" type="parTrans" cxnId="{3D4CD14E-C974-4CBF-8AAC-BF3C50AFE8A3}">
      <dgm:prSet/>
      <dgm:spPr/>
      <dgm:t>
        <a:bodyPr/>
        <a:lstStyle/>
        <a:p>
          <a:endParaRPr lang="en-US"/>
        </a:p>
      </dgm:t>
    </dgm:pt>
    <dgm:pt modelId="{04A3AAA2-3BBA-464A-9927-E599EAFAF639}" type="sibTrans" cxnId="{3D4CD14E-C974-4CBF-8AAC-BF3C50AFE8A3}">
      <dgm:prSet/>
      <dgm:spPr/>
      <dgm:t>
        <a:bodyPr/>
        <a:lstStyle/>
        <a:p>
          <a:endParaRPr lang="en-US"/>
        </a:p>
      </dgm:t>
    </dgm:pt>
    <dgm:pt modelId="{1175ADA4-97BE-4878-8D17-B56CE6C4F70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Error Analysis</a:t>
          </a:r>
        </a:p>
      </dgm:t>
    </dgm:pt>
    <dgm:pt modelId="{3BFD38FE-FD32-4A61-B999-FB1B284B904F}" type="parTrans" cxnId="{9641E5CF-40AA-4B9D-AD1A-B6B673C8CAAB}">
      <dgm:prSet/>
      <dgm:spPr/>
      <dgm:t>
        <a:bodyPr/>
        <a:lstStyle/>
        <a:p>
          <a:endParaRPr lang="en-US"/>
        </a:p>
      </dgm:t>
    </dgm:pt>
    <dgm:pt modelId="{5628385D-7AEA-4578-A232-B3B448E1EBD2}" type="sibTrans" cxnId="{9641E5CF-40AA-4B9D-AD1A-B6B673C8CAAB}">
      <dgm:prSet/>
      <dgm:spPr/>
      <dgm:t>
        <a:bodyPr/>
        <a:lstStyle/>
        <a:p>
          <a:endParaRPr lang="en-US"/>
        </a:p>
      </dgm:t>
    </dgm:pt>
    <dgm:pt modelId="{0B0678A5-B38A-483B-A481-040235DB391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Tune Model and Data</a:t>
          </a:r>
        </a:p>
      </dgm:t>
    </dgm:pt>
    <dgm:pt modelId="{73D46BC7-682F-4853-9C31-D10528612809}" type="parTrans" cxnId="{C322765B-B557-4C91-98FF-D579B5C91CFA}">
      <dgm:prSet/>
      <dgm:spPr/>
      <dgm:t>
        <a:bodyPr/>
        <a:lstStyle/>
        <a:p>
          <a:endParaRPr lang="en-US"/>
        </a:p>
      </dgm:t>
    </dgm:pt>
    <dgm:pt modelId="{D8D0AAFA-BA6A-4F0A-9898-B22C8EB5DDB4}" type="sibTrans" cxnId="{C322765B-B557-4C91-98FF-D579B5C91CFA}">
      <dgm:prSet/>
      <dgm:spPr/>
      <dgm:t>
        <a:bodyPr/>
        <a:lstStyle/>
        <a:p>
          <a:endParaRPr lang="en-US"/>
        </a:p>
      </dgm:t>
    </dgm:pt>
    <dgm:pt modelId="{569F30C7-6DA0-41BB-8E14-988C234B903B}" type="pres">
      <dgm:prSet presAssocID="{44DE1C5A-A936-4425-8587-C91E332E57D1}" presName="cycle" presStyleCnt="0">
        <dgm:presLayoutVars>
          <dgm:dir/>
          <dgm:resizeHandles val="exact"/>
        </dgm:presLayoutVars>
      </dgm:prSet>
      <dgm:spPr/>
    </dgm:pt>
    <dgm:pt modelId="{E2FE1B39-459F-48F7-81CF-4895D4C01206}" type="pres">
      <dgm:prSet presAssocID="{E008CB39-6F03-4129-A91B-61078D415193}" presName="dummy" presStyleCnt="0"/>
      <dgm:spPr/>
    </dgm:pt>
    <dgm:pt modelId="{D5A4A0CB-34D9-471B-9435-D268038BCB7B}" type="pres">
      <dgm:prSet presAssocID="{E008CB39-6F03-4129-A91B-61078D415193}" presName="node" presStyleLbl="revTx" presStyleIdx="0" presStyleCnt="3">
        <dgm:presLayoutVars>
          <dgm:bulletEnabled val="1"/>
        </dgm:presLayoutVars>
      </dgm:prSet>
      <dgm:spPr/>
    </dgm:pt>
    <dgm:pt modelId="{052AE78A-BC9F-481B-A573-FFF7CFB363FB}" type="pres">
      <dgm:prSet presAssocID="{04A3AAA2-3BBA-464A-9927-E599EAFAF639}" presName="sibTrans" presStyleLbl="node1" presStyleIdx="0" presStyleCnt="3"/>
      <dgm:spPr/>
    </dgm:pt>
    <dgm:pt modelId="{6FFF2C82-9943-4D8B-8754-6E5F1085CEEB}" type="pres">
      <dgm:prSet presAssocID="{1175ADA4-97BE-4878-8D17-B56CE6C4F70E}" presName="dummy" presStyleCnt="0"/>
      <dgm:spPr/>
    </dgm:pt>
    <dgm:pt modelId="{4D39B1E7-BAB2-4A3C-A07D-5A7CB5D9F140}" type="pres">
      <dgm:prSet presAssocID="{1175ADA4-97BE-4878-8D17-B56CE6C4F70E}" presName="node" presStyleLbl="revTx" presStyleIdx="1" presStyleCnt="3">
        <dgm:presLayoutVars>
          <dgm:bulletEnabled val="1"/>
        </dgm:presLayoutVars>
      </dgm:prSet>
      <dgm:spPr/>
    </dgm:pt>
    <dgm:pt modelId="{21FBE910-CB1C-48CE-85E9-522F32843B14}" type="pres">
      <dgm:prSet presAssocID="{5628385D-7AEA-4578-A232-B3B448E1EBD2}" presName="sibTrans" presStyleLbl="node1" presStyleIdx="1" presStyleCnt="3"/>
      <dgm:spPr/>
    </dgm:pt>
    <dgm:pt modelId="{9EC063D5-7BC6-4CC5-B1D7-B1860EDA73C0}" type="pres">
      <dgm:prSet presAssocID="{0B0678A5-B38A-483B-A481-040235DB391F}" presName="dummy" presStyleCnt="0"/>
      <dgm:spPr/>
    </dgm:pt>
    <dgm:pt modelId="{A3590FFB-7492-475E-A250-52F57E7F8B8C}" type="pres">
      <dgm:prSet presAssocID="{0B0678A5-B38A-483B-A481-040235DB391F}" presName="node" presStyleLbl="revTx" presStyleIdx="2" presStyleCnt="3">
        <dgm:presLayoutVars>
          <dgm:bulletEnabled val="1"/>
        </dgm:presLayoutVars>
      </dgm:prSet>
      <dgm:spPr/>
    </dgm:pt>
    <dgm:pt modelId="{2C48625C-948E-4A38-A42B-E23D2516243C}" type="pres">
      <dgm:prSet presAssocID="{D8D0AAFA-BA6A-4F0A-9898-B22C8EB5DDB4}" presName="sibTrans" presStyleLbl="node1" presStyleIdx="2" presStyleCnt="3"/>
      <dgm:spPr/>
    </dgm:pt>
  </dgm:ptLst>
  <dgm:cxnLst>
    <dgm:cxn modelId="{07508C12-DBE4-46ED-A425-5704BE0ED2A2}" type="presOf" srcId="{0B0678A5-B38A-483B-A481-040235DB391F}" destId="{A3590FFB-7492-475E-A250-52F57E7F8B8C}" srcOrd="0" destOrd="0" presId="urn:microsoft.com/office/officeart/2005/8/layout/cycle1"/>
    <dgm:cxn modelId="{418D6F14-DD91-428A-B9C2-C9213A3389D0}" type="presOf" srcId="{E008CB39-6F03-4129-A91B-61078D415193}" destId="{D5A4A0CB-34D9-471B-9435-D268038BCB7B}" srcOrd="0" destOrd="0" presId="urn:microsoft.com/office/officeart/2005/8/layout/cycle1"/>
    <dgm:cxn modelId="{827EAD1B-EE4E-412E-81F5-303D50E71B95}" type="presOf" srcId="{5628385D-7AEA-4578-A232-B3B448E1EBD2}" destId="{21FBE910-CB1C-48CE-85E9-522F32843B14}" srcOrd="0" destOrd="0" presId="urn:microsoft.com/office/officeart/2005/8/layout/cycle1"/>
    <dgm:cxn modelId="{C322765B-B557-4C91-98FF-D579B5C91CFA}" srcId="{44DE1C5A-A936-4425-8587-C91E332E57D1}" destId="{0B0678A5-B38A-483B-A481-040235DB391F}" srcOrd="2" destOrd="0" parTransId="{73D46BC7-682F-4853-9C31-D10528612809}" sibTransId="{D8D0AAFA-BA6A-4F0A-9898-B22C8EB5DDB4}"/>
    <dgm:cxn modelId="{3D4CD14E-C974-4CBF-8AAC-BF3C50AFE8A3}" srcId="{44DE1C5A-A936-4425-8587-C91E332E57D1}" destId="{E008CB39-6F03-4129-A91B-61078D415193}" srcOrd="0" destOrd="0" parTransId="{F488E2B1-4A74-4B29-9F63-60B629A0ACC0}" sibTransId="{04A3AAA2-3BBA-464A-9927-E599EAFAF639}"/>
    <dgm:cxn modelId="{4143B27D-217D-4024-B482-E002DA57E55B}" type="presOf" srcId="{04A3AAA2-3BBA-464A-9927-E599EAFAF639}" destId="{052AE78A-BC9F-481B-A573-FFF7CFB363FB}" srcOrd="0" destOrd="0" presId="urn:microsoft.com/office/officeart/2005/8/layout/cycle1"/>
    <dgm:cxn modelId="{069CF181-34F7-4184-A8E7-99BA40C8C344}" type="presOf" srcId="{1175ADA4-97BE-4878-8D17-B56CE6C4F70E}" destId="{4D39B1E7-BAB2-4A3C-A07D-5A7CB5D9F140}" srcOrd="0" destOrd="0" presId="urn:microsoft.com/office/officeart/2005/8/layout/cycle1"/>
    <dgm:cxn modelId="{9641E5CF-40AA-4B9D-AD1A-B6B673C8CAAB}" srcId="{44DE1C5A-A936-4425-8587-C91E332E57D1}" destId="{1175ADA4-97BE-4878-8D17-B56CE6C4F70E}" srcOrd="1" destOrd="0" parTransId="{3BFD38FE-FD32-4A61-B999-FB1B284B904F}" sibTransId="{5628385D-7AEA-4578-A232-B3B448E1EBD2}"/>
    <dgm:cxn modelId="{509D60E5-A6B2-49E8-A352-053B1062A255}" type="presOf" srcId="{44DE1C5A-A936-4425-8587-C91E332E57D1}" destId="{569F30C7-6DA0-41BB-8E14-988C234B903B}" srcOrd="0" destOrd="0" presId="urn:microsoft.com/office/officeart/2005/8/layout/cycle1"/>
    <dgm:cxn modelId="{206CECFF-1963-4FEA-993A-76C45142B1EB}" type="presOf" srcId="{D8D0AAFA-BA6A-4F0A-9898-B22C8EB5DDB4}" destId="{2C48625C-948E-4A38-A42B-E23D2516243C}" srcOrd="0" destOrd="0" presId="urn:microsoft.com/office/officeart/2005/8/layout/cycle1"/>
    <dgm:cxn modelId="{54707702-80B2-4DC0-A2CA-ABD0681D1D13}" type="presParOf" srcId="{569F30C7-6DA0-41BB-8E14-988C234B903B}" destId="{E2FE1B39-459F-48F7-81CF-4895D4C01206}" srcOrd="0" destOrd="0" presId="urn:microsoft.com/office/officeart/2005/8/layout/cycle1"/>
    <dgm:cxn modelId="{62C244A0-CF22-401E-9CA0-46F4EC35B6E3}" type="presParOf" srcId="{569F30C7-6DA0-41BB-8E14-988C234B903B}" destId="{D5A4A0CB-34D9-471B-9435-D268038BCB7B}" srcOrd="1" destOrd="0" presId="urn:microsoft.com/office/officeart/2005/8/layout/cycle1"/>
    <dgm:cxn modelId="{BE6B50D2-4A30-4E07-BA91-A5CCAC60143F}" type="presParOf" srcId="{569F30C7-6DA0-41BB-8E14-988C234B903B}" destId="{052AE78A-BC9F-481B-A573-FFF7CFB363FB}" srcOrd="2" destOrd="0" presId="urn:microsoft.com/office/officeart/2005/8/layout/cycle1"/>
    <dgm:cxn modelId="{37AFE9EC-F3B1-497E-8F7A-509C2CC4EA46}" type="presParOf" srcId="{569F30C7-6DA0-41BB-8E14-988C234B903B}" destId="{6FFF2C82-9943-4D8B-8754-6E5F1085CEEB}" srcOrd="3" destOrd="0" presId="urn:microsoft.com/office/officeart/2005/8/layout/cycle1"/>
    <dgm:cxn modelId="{7D825086-4D8F-4A02-AB09-391640D1E1F4}" type="presParOf" srcId="{569F30C7-6DA0-41BB-8E14-988C234B903B}" destId="{4D39B1E7-BAB2-4A3C-A07D-5A7CB5D9F140}" srcOrd="4" destOrd="0" presId="urn:microsoft.com/office/officeart/2005/8/layout/cycle1"/>
    <dgm:cxn modelId="{03AB7F63-4E9D-4B1A-8FE6-4C9909F19FE5}" type="presParOf" srcId="{569F30C7-6DA0-41BB-8E14-988C234B903B}" destId="{21FBE910-CB1C-48CE-85E9-522F32843B14}" srcOrd="5" destOrd="0" presId="urn:microsoft.com/office/officeart/2005/8/layout/cycle1"/>
    <dgm:cxn modelId="{6B6F629F-ECA2-4EDD-9FF5-E2020BB1039E}" type="presParOf" srcId="{569F30C7-6DA0-41BB-8E14-988C234B903B}" destId="{9EC063D5-7BC6-4CC5-B1D7-B1860EDA73C0}" srcOrd="6" destOrd="0" presId="urn:microsoft.com/office/officeart/2005/8/layout/cycle1"/>
    <dgm:cxn modelId="{D3CE3683-90D6-4098-B849-AF8E35208C71}" type="presParOf" srcId="{569F30C7-6DA0-41BB-8E14-988C234B903B}" destId="{A3590FFB-7492-475E-A250-52F57E7F8B8C}" srcOrd="7" destOrd="0" presId="urn:microsoft.com/office/officeart/2005/8/layout/cycle1"/>
    <dgm:cxn modelId="{0F3154B6-D585-4732-8BD3-F9A22D7E6309}" type="presParOf" srcId="{569F30C7-6DA0-41BB-8E14-988C234B903B}" destId="{2C48625C-948E-4A38-A42B-E23D2516243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4A0CB-34D9-471B-9435-D268038BCB7B}">
      <dsp:nvSpPr>
        <dsp:cNvPr id="0" name=""/>
        <dsp:cNvSpPr/>
      </dsp:nvSpPr>
      <dsp:spPr>
        <a:xfrm>
          <a:off x="5887532" y="516057"/>
          <a:ext cx="2622277" cy="262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chemeClr val="bg1"/>
              </a:solidFill>
            </a:rPr>
            <a:t>Train Model</a:t>
          </a:r>
        </a:p>
      </dsp:txBody>
      <dsp:txXfrm>
        <a:off x="5887532" y="516057"/>
        <a:ext cx="2622277" cy="2622277"/>
      </dsp:txXfrm>
    </dsp:sp>
    <dsp:sp modelId="{052AE78A-BC9F-481B-A573-FFF7CFB363FB}">
      <dsp:nvSpPr>
        <dsp:cNvPr id="0" name=""/>
        <dsp:cNvSpPr/>
      </dsp:nvSpPr>
      <dsp:spPr>
        <a:xfrm>
          <a:off x="1888060" y="-1301"/>
          <a:ext cx="6206079" cy="6206079"/>
        </a:xfrm>
        <a:prstGeom prst="circularArrow">
          <a:avLst>
            <a:gd name="adj1" fmla="val 8239"/>
            <a:gd name="adj2" fmla="val 575346"/>
            <a:gd name="adj3" fmla="val 2967386"/>
            <a:gd name="adj4" fmla="val 49357"/>
            <a:gd name="adj5" fmla="val 96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9B1E7-BAB2-4A3C-A07D-5A7CB5D9F140}">
      <dsp:nvSpPr>
        <dsp:cNvPr id="0" name=""/>
        <dsp:cNvSpPr/>
      </dsp:nvSpPr>
      <dsp:spPr>
        <a:xfrm>
          <a:off x="3679961" y="4339683"/>
          <a:ext cx="2622277" cy="262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chemeClr val="bg1"/>
              </a:solidFill>
            </a:rPr>
            <a:t>Error Analysis</a:t>
          </a:r>
        </a:p>
      </dsp:txBody>
      <dsp:txXfrm>
        <a:off x="3679961" y="4339683"/>
        <a:ext cx="2622277" cy="2622277"/>
      </dsp:txXfrm>
    </dsp:sp>
    <dsp:sp modelId="{21FBE910-CB1C-48CE-85E9-522F32843B14}">
      <dsp:nvSpPr>
        <dsp:cNvPr id="0" name=""/>
        <dsp:cNvSpPr/>
      </dsp:nvSpPr>
      <dsp:spPr>
        <a:xfrm>
          <a:off x="1888060" y="-1301"/>
          <a:ext cx="6206079" cy="6206079"/>
        </a:xfrm>
        <a:prstGeom prst="circularArrow">
          <a:avLst>
            <a:gd name="adj1" fmla="val 8239"/>
            <a:gd name="adj2" fmla="val 575346"/>
            <a:gd name="adj3" fmla="val 10175298"/>
            <a:gd name="adj4" fmla="val 7257269"/>
            <a:gd name="adj5" fmla="val 96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90FFB-7492-475E-A250-52F57E7F8B8C}">
      <dsp:nvSpPr>
        <dsp:cNvPr id="0" name=""/>
        <dsp:cNvSpPr/>
      </dsp:nvSpPr>
      <dsp:spPr>
        <a:xfrm>
          <a:off x="1472390" y="516057"/>
          <a:ext cx="2622277" cy="2622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solidFill>
                <a:schemeClr val="bg1"/>
              </a:solidFill>
            </a:rPr>
            <a:t>Tune Model and Data</a:t>
          </a:r>
        </a:p>
      </dsp:txBody>
      <dsp:txXfrm>
        <a:off x="1472390" y="516057"/>
        <a:ext cx="2622277" cy="2622277"/>
      </dsp:txXfrm>
    </dsp:sp>
    <dsp:sp modelId="{2C48625C-948E-4A38-A42B-E23D2516243C}">
      <dsp:nvSpPr>
        <dsp:cNvPr id="0" name=""/>
        <dsp:cNvSpPr/>
      </dsp:nvSpPr>
      <dsp:spPr>
        <a:xfrm>
          <a:off x="1888060" y="-1301"/>
          <a:ext cx="6206079" cy="6206079"/>
        </a:xfrm>
        <a:prstGeom prst="circularArrow">
          <a:avLst>
            <a:gd name="adj1" fmla="val 8239"/>
            <a:gd name="adj2" fmla="val 575346"/>
            <a:gd name="adj3" fmla="val 16860019"/>
            <a:gd name="adj4" fmla="val 14964636"/>
            <a:gd name="adj5" fmla="val 961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9/18/2022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2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5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5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001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6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1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577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1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58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40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3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85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749" y="3160775"/>
            <a:ext cx="2669325" cy="216438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43000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71" r:id="rId6"/>
    <p:sldLayoutId id="2147483988" r:id="rId7"/>
    <p:sldLayoutId id="2147483969" r:id="rId8"/>
    <p:sldLayoutId id="2147483992" r:id="rId9"/>
    <p:sldLayoutId id="2147483990" r:id="rId10"/>
    <p:sldLayoutId id="2147483989" r:id="rId11"/>
    <p:sldLayoutId id="2147483919" r:id="rId12"/>
    <p:sldLayoutId id="2147483954" r:id="rId13"/>
    <p:sldLayoutId id="2147483984" r:id="rId14"/>
    <p:sldLayoutId id="2147483898" r:id="rId15"/>
    <p:sldLayoutId id="2147483926" r:id="rId16"/>
    <p:sldLayoutId id="2147483899" r:id="rId17"/>
    <p:sldLayoutId id="214748390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NVIDIA DLI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for industrial inspection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Explained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 Takes Advantage of First Layers Trained in A and Last Layers are Re-Trained for New Task</a:t>
            </a:r>
          </a:p>
        </p:txBody>
      </p:sp>
      <p:pic>
        <p:nvPicPr>
          <p:cNvPr id="7" name="Google Shape;365;p59">
            <a:extLst>
              <a:ext uri="{FF2B5EF4-FFF2-40B4-BE49-F238E27FC236}">
                <a16:creationId xmlns:a16="http://schemas.microsoft.com/office/drawing/2014/main" id="{0C7623C4-92DE-40B3-99B9-15C7AC96600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8580" y="3397279"/>
            <a:ext cx="6965980" cy="63718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83FC4A-B445-5906-86E2-D991C351D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3505059"/>
            <a:ext cx="8735060" cy="61562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 with a pre-trained deep learning model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dirty="0"/>
              <a:t>Within the neural network are layers that are used to identify outlines, curves, lines, and other identifying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Delete what’s known as the “loss output” layer, which is the final layer used to make predictions, and replace it with a new loss output layer for custom prediction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dirty="0"/>
              <a:t>Apply additional training by feeding labeled training data for custom task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dirty="0"/>
              <a:t>This loss output layer is a fine-tuning node for determining how training penalizes deviations from the labeled data and the predicted output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Transfer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440" y="3505059"/>
            <a:ext cx="10892092" cy="615626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Shorten the lengthy process of training a large model with potentially tens of millions of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Reduce cost of acquiring the amount of data to train a full model as it is often prohibitively expensive in industrial use cases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Reduce the amount of data needed for training under the constraint of not enough data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Google Shape;379;p61">
            <a:extLst>
              <a:ext uri="{FF2B5EF4-FFF2-40B4-BE49-F238E27FC236}">
                <a16:creationId xmlns:a16="http://schemas.microsoft.com/office/drawing/2014/main" id="{B7F6A922-28A7-489A-87B5-8033B8C16F3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9004" y="3505059"/>
            <a:ext cx="1828800" cy="22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0;p61">
            <a:extLst>
              <a:ext uri="{FF2B5EF4-FFF2-40B4-BE49-F238E27FC236}">
                <a16:creationId xmlns:a16="http://schemas.microsoft.com/office/drawing/2014/main" id="{95FDAC09-8E48-46B0-A3FE-5F0D3294DD9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9004" y="6287414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9C5743B-F633-8606-109F-F493853A7BDF}"/>
              </a:ext>
            </a:extLst>
          </p:cNvPr>
          <p:cNvSpPr/>
          <p:nvPr/>
        </p:nvSpPr>
        <p:spPr>
          <a:xfrm>
            <a:off x="16094632" y="4732613"/>
            <a:ext cx="558800" cy="2280223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NGC – NVIDIA GPU CLOUD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Pre-Trained Models From the NGC Catalog Cover a Wide Set of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A3066-417F-E25D-2911-971D8502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02" y="3406139"/>
            <a:ext cx="15553796" cy="506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1D2EC1-9F4B-EC95-797C-27C7EBEBC3C4}"/>
              </a:ext>
            </a:extLst>
          </p:cNvPr>
          <p:cNvSpPr txBox="1"/>
          <p:nvPr/>
        </p:nvSpPr>
        <p:spPr>
          <a:xfrm>
            <a:off x="8123006" y="8521172"/>
            <a:ext cx="7269394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Image classification supports various backbones such as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resnet</a:t>
            </a: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,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vgg</a:t>
            </a: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,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googlenet</a:t>
            </a: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,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mobilenet</a:t>
            </a: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,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squeezenet</a:t>
            </a: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, darknet,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efficientnet</a:t>
            </a:r>
            <a:r>
              <a:rPr lang="en-US" sz="1600" b="1" dirty="0">
                <a:solidFill>
                  <a:srgbClr val="004831"/>
                </a:solidFill>
                <a:latin typeface="Trebuchet MS" panose="020B0603020202020204" pitchFamily="34" charset="0"/>
              </a:rPr>
              <a:t>, and </a:t>
            </a:r>
            <a:r>
              <a:rPr lang="en-US" sz="1600" b="1" dirty="0" err="1">
                <a:solidFill>
                  <a:srgbClr val="004831"/>
                </a:solidFill>
                <a:latin typeface="Trebuchet MS" panose="020B0603020202020204" pitchFamily="34" charset="0"/>
              </a:rPr>
              <a:t>cspdarknet</a:t>
            </a:r>
            <a:endParaRPr lang="en-US" sz="1600" b="1" dirty="0">
              <a:solidFill>
                <a:srgbClr val="004831"/>
              </a:solidFill>
              <a:latin typeface="Trebuchet MS" panose="020B0603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57BE668-5A0B-8F60-B72F-81E7BC20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599" y="3862812"/>
            <a:ext cx="7617789" cy="42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3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2476AD-5028-C575-4F96-614E9AE1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105" y="3634213"/>
            <a:ext cx="4567042" cy="294954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 rate provides an overview of how well the model is performing: 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b="1" dirty="0"/>
              <a:t>True Positive (TP)</a:t>
            </a:r>
            <a:r>
              <a:rPr lang="en-US" dirty="0"/>
              <a:t>: model correctly classifies the input as defect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b="1" dirty="0"/>
              <a:t>False Positive (FP)</a:t>
            </a:r>
            <a:r>
              <a:rPr lang="en-US" dirty="0"/>
              <a:t>: model incorrectly classifies the input as defect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b="1" dirty="0"/>
              <a:t>False Negative (FN)</a:t>
            </a:r>
            <a:r>
              <a:rPr lang="en-US" dirty="0"/>
              <a:t>: model incorrectly fails to classify the input as defect</a:t>
            </a:r>
          </a:p>
          <a:p>
            <a:pPr marL="1295419" lvl="1" indent="-342900">
              <a:buFont typeface="Arial" panose="020B0604020202020204" pitchFamily="34" charset="0"/>
              <a:buChar char="•"/>
            </a:pPr>
            <a:r>
              <a:rPr lang="en-US" b="1" dirty="0"/>
              <a:t>True Negative (TN)</a:t>
            </a:r>
            <a:r>
              <a:rPr lang="en-US" dirty="0"/>
              <a:t>: model correctly fails to classify the input as defect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more insights into accuracy, </a:t>
            </a:r>
            <a:r>
              <a:rPr lang="en-US" dirty="0">
                <a:solidFill>
                  <a:srgbClr val="FF0000"/>
                </a:solidFill>
              </a:rPr>
              <a:t>especially if the dataset is imbalanced</a:t>
            </a:r>
            <a:r>
              <a:rPr lang="en-US" dirty="0"/>
              <a:t>, and we need to compromise some aspects of accuracy rate in favor of 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How to Measure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34516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440" y="3505059"/>
            <a:ext cx="9954260" cy="615626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Precision – the model’s ability to identify the relevant samples only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Recall - the model’s ability to identify all true positive samples of the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F1-Score – harmonic mean of precision and recall</a:t>
            </a:r>
          </a:p>
          <a:p>
            <a:pPr marL="129541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generally considered a better overall measurement than accuracy when an uneven class distribution exists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Precision, Recall, and F1 Score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501B6-7B2C-6D71-A0B9-83E99986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301" y="4579093"/>
            <a:ext cx="2790825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61CC34-2395-69CA-6408-CD234D42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238" y="3411569"/>
            <a:ext cx="302895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A45AD2-C2D7-BB5E-9EE9-E5DC9267A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763" y="6316490"/>
            <a:ext cx="4533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35DE-9B52-AB42-080E-E6D18F10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C955E-400D-8145-5B9F-8BED1DE24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ROC Curve Shows Performance of a Classification Model at All Classification Thresholds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B127DFD-DC12-0DDA-48F9-DCD33E42D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1152" r="13573"/>
          <a:stretch/>
        </p:blipFill>
        <p:spPr>
          <a:xfrm>
            <a:off x="9208770" y="3881863"/>
            <a:ext cx="8248650" cy="4246687"/>
          </a:xfr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7AA420-8CBC-AED6-40BD-E804B4DCF9B5}"/>
              </a:ext>
            </a:extLst>
          </p:cNvPr>
          <p:cNvSpPr txBox="1">
            <a:spLocks/>
          </p:cNvSpPr>
          <p:nvPr/>
        </p:nvSpPr>
        <p:spPr bwMode="auto">
          <a:xfrm>
            <a:off x="853440" y="3505059"/>
            <a:ext cx="9281160" cy="615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 dirty="0"/>
              <a:t>The method was originally developed for operators of military radar receivers during World War II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 dirty="0"/>
              <a:t>Created by plotting the true positive rate (TPR) against the false positive rate (FPR) at various thresholds, which depicts relative trade-offs between the two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 dirty="0"/>
              <a:t>Provides tools to select possibly optimal model and/or classification threshold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830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Model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Iteratively Curate Data to Improve Model Performance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3292C8-D825-E1DC-A8E9-5931EC25A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330259"/>
              </p:ext>
            </p:extLst>
          </p:nvPr>
        </p:nvGraphicFramePr>
        <p:xfrm>
          <a:off x="4152900" y="2689333"/>
          <a:ext cx="9982200" cy="696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012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53441" y="3505059"/>
            <a:ext cx="7185660" cy="615626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Artificially increase sample size by introducing random perturbations like change of color, temperature, flipping, translation, and so 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practice they often marginally improve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Augmentation can be done online during training or offline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Can Be Rare and Expensive to Acquire</a:t>
            </a:r>
          </a:p>
        </p:txBody>
      </p:sp>
      <p:pic>
        <p:nvPicPr>
          <p:cNvPr id="5" name="Google Shape;388;p62">
            <a:extLst>
              <a:ext uri="{FF2B5EF4-FFF2-40B4-BE49-F238E27FC236}">
                <a16:creationId xmlns:a16="http://schemas.microsoft.com/office/drawing/2014/main" id="{D8CE2A13-CC3C-4885-8DBE-285258B87EC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1400" y="3171781"/>
            <a:ext cx="8291283" cy="5725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8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lab 2</a:t>
            </a:r>
          </a:p>
        </p:txBody>
      </p:sp>
    </p:spTree>
    <p:extLst>
      <p:ext uri="{BB962C8B-B14F-4D97-AF65-F5344CB8AC3E}">
        <p14:creationId xmlns:p14="http://schemas.microsoft.com/office/powerpoint/2010/main" val="10828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 Automatic Optical Inspection, PCBA process, current challenges of AOI machines on high false 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Analyze, manipulate, and visualize real dataset from GPU production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labeling of data obtained from AOI machine and curating dataset further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Scope into short-term DL automation problem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86E5-5725-4544-4E14-0B173382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D92FE-4D57-212F-DC5E-94D3A3AA4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5414977-0B40-8993-437C-23751CF84C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4075" y="3505200"/>
          <a:ext cx="16579850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735208810"/>
                    </a:ext>
                  </a:extLst>
                </a:gridCol>
                <a:gridCol w="14474825">
                  <a:extLst>
                    <a:ext uri="{9D8B030D-6E8A-4147-A177-3AD203B41FA5}">
                      <a16:colId xmlns:a16="http://schemas.microsoft.com/office/drawing/2014/main" val="3936432680"/>
                    </a:ext>
                  </a:extLst>
                </a:gridCol>
              </a:tblGrid>
              <a:tr h="153218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Lab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4831"/>
                          </a:solidFill>
                        </a:rPr>
                        <a:t>Automated Optical Inspection and Data Exploration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Discuss automatic optical inspection, PCBA process, and current challenges of AOI machines on high false positives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Perform EDA on real dataset from GPU production line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Scope into short-term DL automation problem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52718"/>
                  </a:ext>
                </a:extLst>
              </a:tr>
              <a:tr h="194468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Lab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4831"/>
                          </a:solidFill>
                        </a:rPr>
                        <a:t>Model Training with Transfer Learning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Apply transfer learning with ResNet-50 architecture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Fine-tune the model and set up evaluation metrics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Apply augmentation technique to solve heavily imbalanced dataset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Examine a confusion matrix and fine-tune results based on domain-expert tunable thresholding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56907"/>
                  </a:ext>
                </a:extLst>
              </a:tr>
              <a:tr h="153218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Lab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4831"/>
                          </a:solidFill>
                        </a:rPr>
                        <a:t>Model Deployment for Inference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Compile trained ResNet-50 model as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TensorRT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engine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Deploy TRT engine to Triton Inference Server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Experiment various inference configurations to optimize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47614"/>
                  </a:ext>
                </a:extLst>
              </a:tr>
              <a:tr h="640080">
                <a:tc gridSpan="2"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2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transfer learning with ResNet-50 to train a custom classification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pre-trained model/architecture from NGC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augmentation technique to solve heavily imbalanced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Fine-tune the model and setup evaluation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a confusion matrix and fine-tune results based on domain-expert tunable 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“data curation – model training – error analysis” to further improve performance and reduce false positive rate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(Lab 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Compile trained ResNet-50 model as </a:t>
            </a:r>
            <a:r>
              <a:rPr lang="en-US" dirty="0" err="1"/>
              <a:t>TensorRT</a:t>
            </a:r>
            <a:r>
              <a:rPr lang="en-US" dirty="0"/>
              <a:t>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TRT engine to Triton Inference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 inference request to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the performance improvement using various inference configuration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3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4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AOI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Very High False Positive Rate &amp; Non-Robust/Non-Reliable Detection Require Human Verification</a:t>
            </a:r>
          </a:p>
        </p:txBody>
      </p:sp>
      <p:sp>
        <p:nvSpPr>
          <p:cNvPr id="7" name="Google Shape;766;p112">
            <a:extLst>
              <a:ext uri="{FF2B5EF4-FFF2-40B4-BE49-F238E27FC236}">
                <a16:creationId xmlns:a16="http://schemas.microsoft.com/office/drawing/2014/main" id="{1F8051A3-1165-4CA1-93CD-E24C1EF711D2}"/>
              </a:ext>
            </a:extLst>
          </p:cNvPr>
          <p:cNvSpPr txBox="1">
            <a:spLocks/>
          </p:cNvSpPr>
          <p:nvPr/>
        </p:nvSpPr>
        <p:spPr>
          <a:xfrm>
            <a:off x="1462095" y="3241119"/>
            <a:ext cx="10051620" cy="582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AOI machine employs traditional CV algorithms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False positive rate can be up to 70%</a:t>
            </a:r>
          </a:p>
          <a:p>
            <a:pPr marL="8572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Reduced throughput</a:t>
            </a:r>
          </a:p>
          <a:p>
            <a:pPr marL="8572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Requires tedious manual inspection by human operator </a:t>
            </a:r>
          </a:p>
          <a:p>
            <a:pPr marL="8572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Reliability problems</a:t>
            </a:r>
          </a:p>
          <a:p>
            <a:pPr marL="857250" marR="0" lvl="1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Increased cost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CDCDCD"/>
              </a:buClr>
              <a:buSzPts val="2222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Requires frequent and costly manual algorithm tuning</a:t>
            </a:r>
          </a:p>
        </p:txBody>
      </p:sp>
      <p:pic>
        <p:nvPicPr>
          <p:cNvPr id="8" name="Google Shape;767;p112">
            <a:extLst>
              <a:ext uri="{FF2B5EF4-FFF2-40B4-BE49-F238E27FC236}">
                <a16:creationId xmlns:a16="http://schemas.microsoft.com/office/drawing/2014/main" id="{8B94913E-E740-4983-B3F8-FFE732F003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4465" y="3503838"/>
            <a:ext cx="4270948" cy="50456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68;p112">
            <a:extLst>
              <a:ext uri="{FF2B5EF4-FFF2-40B4-BE49-F238E27FC236}">
                <a16:creationId xmlns:a16="http://schemas.microsoft.com/office/drawing/2014/main" id="{012353AE-045C-482B-A677-D96EF3B83163}"/>
              </a:ext>
            </a:extLst>
          </p:cNvPr>
          <p:cNvSpPr/>
          <p:nvPr/>
        </p:nvSpPr>
        <p:spPr>
          <a:xfrm rot="1738067">
            <a:off x="14619079" y="3250752"/>
            <a:ext cx="2960687" cy="13693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76B9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612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DL-Based Solution Development workflow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Rapid Prototyping for Production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F4363-0AC1-4387-AA63-BD62887470C2}"/>
              </a:ext>
            </a:extLst>
          </p:cNvPr>
          <p:cNvSpPr/>
          <p:nvPr/>
        </p:nvSpPr>
        <p:spPr>
          <a:xfrm>
            <a:off x="3114985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Gather Data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6AB3EAE-F8D0-438C-9CE2-0B8FA1D40539}"/>
              </a:ext>
            </a:extLst>
          </p:cNvPr>
          <p:cNvSpPr/>
          <p:nvPr/>
        </p:nvSpPr>
        <p:spPr>
          <a:xfrm>
            <a:off x="8812917" y="3579953"/>
            <a:ext cx="2369712" cy="133653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Model Development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C292F56-01E7-4764-908B-B0B9C5A4C72A}"/>
              </a:ext>
            </a:extLst>
          </p:cNvPr>
          <p:cNvSpPr/>
          <p:nvPr/>
        </p:nvSpPr>
        <p:spPr>
          <a:xfrm>
            <a:off x="12087935" y="3579953"/>
            <a:ext cx="2369712" cy="133653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Training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B416A-2F56-4CD7-92A3-435B2B39D65E}"/>
              </a:ext>
            </a:extLst>
          </p:cNvPr>
          <p:cNvSpPr/>
          <p:nvPr/>
        </p:nvSpPr>
        <p:spPr>
          <a:xfrm>
            <a:off x="6002793" y="5480113"/>
            <a:ext cx="2369712" cy="13365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Curation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9DE6DC9-EDA5-4837-BEF0-403F90C78E58}"/>
              </a:ext>
            </a:extLst>
          </p:cNvPr>
          <p:cNvSpPr/>
          <p:nvPr/>
        </p:nvSpPr>
        <p:spPr>
          <a:xfrm>
            <a:off x="15697100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Deployment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11C40C-A09F-4DF3-A7CC-B1BCE79FD430}"/>
              </a:ext>
            </a:extLst>
          </p:cNvPr>
          <p:cNvSpPr/>
          <p:nvPr/>
        </p:nvSpPr>
        <p:spPr>
          <a:xfrm>
            <a:off x="15703450" y="7372698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64E4357-D7F7-46AD-97D1-3BBFB1C1A60F}"/>
              </a:ext>
            </a:extLst>
          </p:cNvPr>
          <p:cNvSpPr/>
          <p:nvPr/>
        </p:nvSpPr>
        <p:spPr>
          <a:xfrm>
            <a:off x="12087935" y="5480113"/>
            <a:ext cx="2369712" cy="133653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Model Evaluation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9169BB7-18CB-4FE5-B58E-73C7DA75E49B}"/>
              </a:ext>
            </a:extLst>
          </p:cNvPr>
          <p:cNvCxnSpPr>
            <a:cxnSpLocks/>
            <a:stCxn id="94" idx="0"/>
            <a:endCxn id="91" idx="1"/>
          </p:cNvCxnSpPr>
          <p:nvPr/>
        </p:nvCxnSpPr>
        <p:spPr>
          <a:xfrm rot="5400000" flipH="1" flipV="1">
            <a:off x="7384336" y="4051532"/>
            <a:ext cx="1231894" cy="162526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8D981E1-F4BC-465F-8B21-DFF2799B0851}"/>
              </a:ext>
            </a:extLst>
          </p:cNvPr>
          <p:cNvCxnSpPr>
            <a:cxnSpLocks/>
            <a:stCxn id="97" idx="2"/>
            <a:endCxn id="94" idx="2"/>
          </p:cNvCxnSpPr>
          <p:nvPr/>
        </p:nvCxnSpPr>
        <p:spPr>
          <a:xfrm rot="5400000">
            <a:off x="10230220" y="3774074"/>
            <a:ext cx="12700" cy="6085142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2C99DAE-A4D5-4D94-99FB-E11532753D20}"/>
              </a:ext>
            </a:extLst>
          </p:cNvPr>
          <p:cNvCxnSpPr>
            <a:cxnSpLocks/>
            <a:stCxn id="96" idx="1"/>
            <a:endCxn id="94" idx="2"/>
          </p:cNvCxnSpPr>
          <p:nvPr/>
        </p:nvCxnSpPr>
        <p:spPr>
          <a:xfrm rot="10800000">
            <a:off x="7187650" y="6816646"/>
            <a:ext cx="8515801" cy="12243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9DCC3C7-E2BF-4F03-A430-0B49CFB0605B}"/>
              </a:ext>
            </a:extLst>
          </p:cNvPr>
          <p:cNvSpPr/>
          <p:nvPr/>
        </p:nvSpPr>
        <p:spPr>
          <a:xfrm>
            <a:off x="15697100" y="357995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Inference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DEC56DD-ADB1-4C9F-A0CE-A4B5CB9CA66E}"/>
              </a:ext>
            </a:extLst>
          </p:cNvPr>
          <p:cNvSpPr txBox="1"/>
          <p:nvPr/>
        </p:nvSpPr>
        <p:spPr>
          <a:xfrm>
            <a:off x="4308619" y="2795050"/>
            <a:ext cx="287025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Data Curation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8F4915-C1D4-40A5-BA45-707C2B1252B6}"/>
              </a:ext>
            </a:extLst>
          </p:cNvPr>
          <p:cNvSpPr txBox="1"/>
          <p:nvPr/>
        </p:nvSpPr>
        <p:spPr>
          <a:xfrm>
            <a:off x="8562647" y="2795050"/>
            <a:ext cx="287025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Experimentation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0B57268-AF7F-4641-A55A-05A7B93631EF}"/>
              </a:ext>
            </a:extLst>
          </p:cNvPr>
          <p:cNvSpPr txBox="1"/>
          <p:nvPr/>
        </p:nvSpPr>
        <p:spPr>
          <a:xfrm>
            <a:off x="11361250" y="4973460"/>
            <a:ext cx="2870251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Validation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6AC744C-AD3F-4004-9D6E-4C608B47A010}"/>
              </a:ext>
            </a:extLst>
          </p:cNvPr>
          <p:cNvSpPr txBox="1"/>
          <p:nvPr/>
        </p:nvSpPr>
        <p:spPr>
          <a:xfrm>
            <a:off x="8200075" y="6709137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Not Satisfied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B97382-607C-4E2E-98F9-0E87DB276497}"/>
              </a:ext>
            </a:extLst>
          </p:cNvPr>
          <p:cNvSpPr txBox="1"/>
          <p:nvPr/>
        </p:nvSpPr>
        <p:spPr>
          <a:xfrm>
            <a:off x="8200075" y="7667757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Data Drift Detected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269068-76F9-402C-A424-5A0CB4F62C02}"/>
              </a:ext>
            </a:extLst>
          </p:cNvPr>
          <p:cNvSpPr txBox="1"/>
          <p:nvPr/>
        </p:nvSpPr>
        <p:spPr>
          <a:xfrm>
            <a:off x="4909381" y="6917803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Re-train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A238D3B-907E-4972-BD1F-510D20DAFC9C}"/>
              </a:ext>
            </a:extLst>
          </p:cNvPr>
          <p:cNvSpPr txBox="1"/>
          <p:nvPr/>
        </p:nvSpPr>
        <p:spPr>
          <a:xfrm>
            <a:off x="13305211" y="5755568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Satisfied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04386AC-29C2-42D6-B910-A2B55CEFB378}"/>
              </a:ext>
            </a:extLst>
          </p:cNvPr>
          <p:cNvSpPr txBox="1"/>
          <p:nvPr/>
        </p:nvSpPr>
        <p:spPr>
          <a:xfrm>
            <a:off x="6211911" y="3943578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Train Set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7CEFE24-E146-4354-92D6-C35CAD1B3C1A}"/>
              </a:ext>
            </a:extLst>
          </p:cNvPr>
          <p:cNvSpPr txBox="1"/>
          <p:nvPr/>
        </p:nvSpPr>
        <p:spPr>
          <a:xfrm>
            <a:off x="8200075" y="5772784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Validation Set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C04B48B-5D59-4791-A6B9-29DA3274A34C}"/>
              </a:ext>
            </a:extLst>
          </p:cNvPr>
          <p:cNvSpPr/>
          <p:nvPr/>
        </p:nvSpPr>
        <p:spPr>
          <a:xfrm>
            <a:off x="227177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Define the Problem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F5A98B-8BFE-F3CB-42C4-017D8490B37B}"/>
              </a:ext>
            </a:extLst>
          </p:cNvPr>
          <p:cNvSpPr txBox="1"/>
          <p:nvPr/>
        </p:nvSpPr>
        <p:spPr>
          <a:xfrm>
            <a:off x="102042" y="2795050"/>
            <a:ext cx="261998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Scoping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A617D7-C636-7E33-7A46-53C45C166E40}"/>
              </a:ext>
            </a:extLst>
          </p:cNvPr>
          <p:cNvSpPr txBox="1"/>
          <p:nvPr/>
        </p:nvSpPr>
        <p:spPr>
          <a:xfrm>
            <a:off x="15502867" y="2795050"/>
            <a:ext cx="2745478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Deployment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42F58-9772-4988-5E75-DEC133703882}"/>
              </a:ext>
            </a:extLst>
          </p:cNvPr>
          <p:cNvCxnSpPr>
            <a:stCxn id="166" idx="3"/>
            <a:endCxn id="3" idx="1"/>
          </p:cNvCxnSpPr>
          <p:nvPr/>
        </p:nvCxnSpPr>
        <p:spPr>
          <a:xfrm>
            <a:off x="2596889" y="6148379"/>
            <a:ext cx="51809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358045-AE0E-A9D4-A7EE-FD91109A093D}"/>
              </a:ext>
            </a:extLst>
          </p:cNvPr>
          <p:cNvCxnSpPr>
            <a:cxnSpLocks/>
            <a:stCxn id="3" idx="3"/>
            <a:endCxn id="94" idx="1"/>
          </p:cNvCxnSpPr>
          <p:nvPr/>
        </p:nvCxnSpPr>
        <p:spPr>
          <a:xfrm>
            <a:off x="5484697" y="6148379"/>
            <a:ext cx="51809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E973DF5-5386-576B-1577-D14383188CA0}"/>
              </a:ext>
            </a:extLst>
          </p:cNvPr>
          <p:cNvCxnSpPr>
            <a:cxnSpLocks/>
            <a:stCxn id="94" idx="3"/>
            <a:endCxn id="97" idx="1"/>
          </p:cNvCxnSpPr>
          <p:nvPr/>
        </p:nvCxnSpPr>
        <p:spPr>
          <a:xfrm>
            <a:off x="8372505" y="6148379"/>
            <a:ext cx="371543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914B2-9440-D8B0-6C80-E8E9AB712EEC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1182629" y="4248219"/>
            <a:ext cx="90530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68458E-A117-B9CD-3C60-32C5120D49B8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>
            <a:off x="13272791" y="4916485"/>
            <a:ext cx="0" cy="56362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70E304-B28E-B565-6468-A143988BD42B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>
            <a:off x="16881956" y="6816645"/>
            <a:ext cx="6350" cy="55605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22D9626-3C42-85E7-B43C-ED94DAE4FF05}"/>
              </a:ext>
            </a:extLst>
          </p:cNvPr>
          <p:cNvCxnSpPr>
            <a:cxnSpLocks/>
            <a:stCxn id="95" idx="0"/>
            <a:endCxn id="119" idx="2"/>
          </p:cNvCxnSpPr>
          <p:nvPr/>
        </p:nvCxnSpPr>
        <p:spPr>
          <a:xfrm flipV="1">
            <a:off x="16881956" y="4916485"/>
            <a:ext cx="0" cy="56362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C27E6C-CD43-58D2-FDB1-41C7404A9A59}"/>
              </a:ext>
            </a:extLst>
          </p:cNvPr>
          <p:cNvCxnSpPr>
            <a:cxnSpLocks/>
            <a:stCxn id="97" idx="3"/>
            <a:endCxn id="95" idx="1"/>
          </p:cNvCxnSpPr>
          <p:nvPr/>
        </p:nvCxnSpPr>
        <p:spPr>
          <a:xfrm>
            <a:off x="14457647" y="6148379"/>
            <a:ext cx="1239453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9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EA6200-402C-4D56-8F20-7DFA329E7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76426"/>
              </p:ext>
            </p:extLst>
          </p:nvPr>
        </p:nvGraphicFramePr>
        <p:xfrm>
          <a:off x="7478233" y="3825241"/>
          <a:ext cx="8541487" cy="613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487">
                  <a:extLst>
                    <a:ext uri="{9D8B030D-6E8A-4147-A177-3AD203B41FA5}">
                      <a16:colId xmlns:a16="http://schemas.microsoft.com/office/drawing/2014/main" val="954955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6B900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Lab 1 - Automatic Optical Inspection and Data Exploration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0298"/>
                  </a:ext>
                </a:extLst>
              </a:tr>
              <a:tr h="732331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 dirty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Lab 2 – Model Training with Transfer Learning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Apply augmentation technique to solve heavily imbalanced dataset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Apply transfer learning with ResNet-50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Fine-tune the model and set up evaluation metrics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Examine a confusion matrix and fine-tune results based on domain-expert tunable thresholding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377774"/>
                  </a:ext>
                </a:extLst>
              </a:tr>
              <a:tr h="73233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 dirty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Lab 3 – Model Deployment for Inference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2926"/>
                  </a:ext>
                </a:extLst>
              </a:tr>
              <a:tr h="73233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 dirty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640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4C083F-DEA0-4353-9B08-EE98FC6CED6C}"/>
              </a:ext>
            </a:extLst>
          </p:cNvPr>
          <p:cNvSpPr txBox="1"/>
          <p:nvPr/>
        </p:nvSpPr>
        <p:spPr>
          <a:xfrm>
            <a:off x="7332206" y="2728259"/>
            <a:ext cx="2052165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361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4D99-4FD6-480C-8FBE-6643F46E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Train Adapt Optimize (TAO) Toolkit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A16519-1A04-4E24-8778-2137EC279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2713" y="3011358"/>
            <a:ext cx="10634707" cy="61563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357A0-2283-4EFB-B432-61D55F067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Simplifies the AI/ML Model Development Workflow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B2DE4F5-D6F1-436B-B2A5-E8922A753C32}"/>
              </a:ext>
            </a:extLst>
          </p:cNvPr>
          <p:cNvSpPr txBox="1">
            <a:spLocks/>
          </p:cNvSpPr>
          <p:nvPr/>
        </p:nvSpPr>
        <p:spPr bwMode="auto">
          <a:xfrm>
            <a:off x="830580" y="3291500"/>
            <a:ext cx="8282750" cy="619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52519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815078" indent="0" algn="l" rtl="0" eaLnBrk="1" fontAlgn="base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accent4"/>
                </a:solidFill>
                <a:latin typeface="Trebuchet MS" pitchFamily="34" charset="0"/>
              </a:defRPr>
            </a:lvl3pPr>
            <a:lvl4pPr marL="2958101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  <a:latin typeface="+mn-lt"/>
              </a:defRPr>
            </a:lvl4pPr>
            <a:lvl5pPr marL="3529612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3333">
                <a:solidFill>
                  <a:schemeClr val="tx1"/>
                </a:solidFill>
                <a:latin typeface="+mn-lt"/>
              </a:defRPr>
            </a:lvl5pPr>
            <a:lvl6pPr marL="4291627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6pPr>
            <a:lvl7pPr marL="505364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7pPr>
            <a:lvl8pPr marL="5815658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8pPr>
            <a:lvl9pPr marL="6577673" indent="-38100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3333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Workflow: </a:t>
            </a:r>
          </a:p>
          <a:p>
            <a:pPr marL="514350" marR="0" lvl="0" indent="-51435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Download pre-trained model</a:t>
            </a:r>
          </a:p>
          <a:p>
            <a:pPr marL="514350" marR="0" lvl="0" indent="-51435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Prepare the data</a:t>
            </a:r>
          </a:p>
          <a:p>
            <a:pPr marL="514350" marR="0" lvl="0" indent="-51435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Efficiently train model</a:t>
            </a:r>
          </a:p>
          <a:p>
            <a:pPr marL="514350" marR="0" lvl="0" indent="-51435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Evaluate model performance</a:t>
            </a:r>
          </a:p>
          <a:p>
            <a:pPr marL="514350" marR="0" lvl="0" indent="-51435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Export model</a:t>
            </a:r>
          </a:p>
          <a:p>
            <a:pPr marL="514350" marR="0" lvl="0" indent="-514350" algn="l" defTabSz="914400" rtl="0" eaLnBrk="1" fontAlgn="base" latinLnBrk="0" hangingPunct="1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CDCDCD"/>
              </a:buClr>
              <a:buSzPct val="100000"/>
              <a:buFontTx/>
              <a:buAutoNum type="arabicPeriod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Transfer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“If I have seen further, it is by standing on the shoulders of giants.”</a:t>
            </a:r>
          </a:p>
          <a:p>
            <a:pPr algn="ctr"/>
            <a:r>
              <a:rPr lang="en-US" dirty="0"/>
              <a:t>-Isaac Newton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Transfer Learning abstracts and accelerates deep learning training by allowing developers to </a:t>
            </a:r>
            <a:r>
              <a:rPr lang="en-US" dirty="0">
                <a:solidFill>
                  <a:srgbClr val="76B900"/>
                </a:solidFill>
              </a:rPr>
              <a:t>fine-tune</a:t>
            </a:r>
            <a:r>
              <a:rPr lang="en-US" dirty="0"/>
              <a:t> the </a:t>
            </a:r>
            <a:r>
              <a:rPr lang="en-US" dirty="0">
                <a:solidFill>
                  <a:srgbClr val="76B900"/>
                </a:solidFill>
              </a:rPr>
              <a:t>pre-trained models </a:t>
            </a:r>
            <a:r>
              <a:rPr lang="en-US" dirty="0"/>
              <a:t>(that are domain-specific), instead of going through the time-consuming process of building Deep Neural Networks (DNNs) from scratch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937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on top of it and perfect it!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Google Shape;664;p105">
            <a:extLst>
              <a:ext uri="{FF2B5EF4-FFF2-40B4-BE49-F238E27FC236}">
                <a16:creationId xmlns:a16="http://schemas.microsoft.com/office/drawing/2014/main" id="{B98A6B74-5B6B-4E43-ABE9-E0491C53FE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42374" y="2167806"/>
            <a:ext cx="7603251" cy="5951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5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A342-A036-2559-0B59-59E170B2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deep neural network sees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F5910-AF4C-BDAB-743D-6F2C3CE92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Transferring Learned Features from One Model to Another</a:t>
            </a:r>
          </a:p>
        </p:txBody>
      </p:sp>
      <p:pic>
        <p:nvPicPr>
          <p:cNvPr id="6" name="Google Shape;857;p192">
            <a:extLst>
              <a:ext uri="{FF2B5EF4-FFF2-40B4-BE49-F238E27FC236}">
                <a16:creationId xmlns:a16="http://schemas.microsoft.com/office/drawing/2014/main" id="{69F59E0A-C909-3C2C-7D96-ED7BD87DD8F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047" y="2393865"/>
            <a:ext cx="15465653" cy="713995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89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2a5b1eea-32a8-4673-8d38-de3226caeee3"/>
    <ds:schemaRef ds:uri="http://purl.org/dc/terms/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8303</TotalTime>
  <Words>1072</Words>
  <Application>Microsoft Office PowerPoint</Application>
  <PresentationFormat>Custom</PresentationFormat>
  <Paragraphs>162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Courier New</vt:lpstr>
      <vt:lpstr>Roboto</vt:lpstr>
      <vt:lpstr>Trebuchet MS</vt:lpstr>
      <vt:lpstr>Wingdings</vt:lpstr>
      <vt:lpstr>Title &amp; Bullet</vt:lpstr>
      <vt:lpstr>Computer vision for industrial inspection</vt:lpstr>
      <vt:lpstr>Workshop Outline</vt:lpstr>
      <vt:lpstr>Challenges with AOI</vt:lpstr>
      <vt:lpstr>DL-Based Solution Development workflow</vt:lpstr>
      <vt:lpstr>PowerPoint Presentation</vt:lpstr>
      <vt:lpstr>NVIDIA Train Adapt Optimize (TAO) Toolkit</vt:lpstr>
      <vt:lpstr>Using Transfer Learning</vt:lpstr>
      <vt:lpstr>Stand on top of it and perfect it! </vt:lpstr>
      <vt:lpstr>How a deep neural network sees</vt:lpstr>
      <vt:lpstr>Transfer Learning Explained</vt:lpstr>
      <vt:lpstr>Benefits of Transfer Learning</vt:lpstr>
      <vt:lpstr>NGC – NVIDIA GPU CLOUD</vt:lpstr>
      <vt:lpstr>Model evaluation</vt:lpstr>
      <vt:lpstr>Model Evaluation </vt:lpstr>
      <vt:lpstr>ROC Curve</vt:lpstr>
      <vt:lpstr>Fine-Tuning Model</vt:lpstr>
      <vt:lpstr>Data Augmentation</vt:lpstr>
      <vt:lpstr>End of lab 2</vt:lpstr>
      <vt:lpstr>Lab 1 Summary</vt:lpstr>
      <vt:lpstr>Lab 2 summary</vt:lpstr>
      <vt:lpstr>What’s Next (Lab 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for industrial inspection</dc:title>
  <dc:creator>Kevin Lee (Developer Programs)</dc:creator>
  <cp:lastModifiedBy>Kevin Lee (Developer Programs)</cp:lastModifiedBy>
  <cp:revision>3</cp:revision>
  <dcterms:created xsi:type="dcterms:W3CDTF">2022-06-18T02:07:11Z</dcterms:created>
  <dcterms:modified xsi:type="dcterms:W3CDTF">2022-09-18T20:00:48Z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